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5" r:id="rId7"/>
    <p:sldId id="268" r:id="rId8"/>
    <p:sldId id="269" r:id="rId9"/>
    <p:sldId id="270" r:id="rId10"/>
    <p:sldId id="271" r:id="rId11"/>
    <p:sldId id="272"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144E1A-2726-0D49-8590-E5E9760E2592}" type="datetimeFigureOut">
              <a:rPr lang="en-US" smtClean="0"/>
              <a:pPr/>
              <a:t>5/9/2011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EF3F3-94FD-2641-94B7-2EC462FBAF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144E1A-2726-0D49-8590-E5E9760E2592}" type="datetimeFigureOut">
              <a:rPr lang="en-US" smtClean="0"/>
              <a:pPr/>
              <a:t>5/9/2011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EF3F3-94FD-2641-94B7-2EC462FBAF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144E1A-2726-0D49-8590-E5E9760E2592}" type="datetimeFigureOut">
              <a:rPr lang="en-US" smtClean="0"/>
              <a:pPr/>
              <a:t>5/9/2011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EF3F3-94FD-2641-94B7-2EC462FBAF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144E1A-2726-0D49-8590-E5E9760E2592}" type="datetimeFigureOut">
              <a:rPr lang="en-US" smtClean="0"/>
              <a:pPr/>
              <a:t>5/9/2011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EF3F3-94FD-2641-94B7-2EC462FBAF3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144E1A-2726-0D49-8590-E5E9760E2592}" type="datetimeFigureOut">
              <a:rPr lang="en-US" smtClean="0"/>
              <a:pPr/>
              <a:t>5/9/2011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EF3F3-94FD-2641-94B7-2EC462FBAF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144E1A-2726-0D49-8590-E5E9760E2592}" type="datetimeFigureOut">
              <a:rPr lang="en-US" smtClean="0"/>
              <a:pPr/>
              <a:t>5/9/2011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EF3F3-94FD-2641-94B7-2EC462FBAF3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144E1A-2726-0D49-8590-E5E9760E2592}" type="datetimeFigureOut">
              <a:rPr lang="en-US" smtClean="0"/>
              <a:pPr/>
              <a:t>5/9/2011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FEF3F3-94FD-2641-94B7-2EC462FBAF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144E1A-2726-0D49-8590-E5E9760E2592}" type="datetimeFigureOut">
              <a:rPr lang="en-US" smtClean="0"/>
              <a:pPr/>
              <a:t>5/9/2011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FEF3F3-94FD-2641-94B7-2EC462FBAF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144E1A-2726-0D49-8590-E5E9760E2592}" type="datetimeFigureOut">
              <a:rPr lang="en-US" smtClean="0"/>
              <a:pPr/>
              <a:t>5/9/2011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FEF3F3-94FD-2641-94B7-2EC462FBAF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144E1A-2726-0D49-8590-E5E9760E2592}" type="datetimeFigureOut">
              <a:rPr lang="en-US" smtClean="0"/>
              <a:pPr/>
              <a:t>5/9/2011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EF3F3-94FD-2641-94B7-2EC462FBAF3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144E1A-2726-0D49-8590-E5E9760E2592}" type="datetimeFigureOut">
              <a:rPr lang="en-US" smtClean="0"/>
              <a:pPr/>
              <a:t>5/9/2011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EF3F3-94FD-2641-94B7-2EC462FBAF3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44E1A-2726-0D49-8590-E5E9760E2592}" type="datetimeFigureOut">
              <a:rPr lang="en-US" smtClean="0"/>
              <a:pPr/>
              <a:t>5/9/2011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FEF3F3-94FD-2641-94B7-2EC462FBAF3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Oral History: Preserve the Work Experience of Defense Workers in America During the Nuclear Legacy of the Post WWII Era</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Phase</a:t>
            </a:r>
            <a:endParaRPr lang="en-US" dirty="0"/>
          </a:p>
        </p:txBody>
      </p:sp>
      <p:sp>
        <p:nvSpPr>
          <p:cNvPr id="3" name="Content Placeholder 2"/>
          <p:cNvSpPr>
            <a:spLocks noGrp="1"/>
          </p:cNvSpPr>
          <p:nvPr>
            <p:ph idx="1"/>
          </p:nvPr>
        </p:nvSpPr>
        <p:spPr/>
        <p:txBody>
          <a:bodyPr/>
          <a:lstStyle/>
          <a:p>
            <a:r>
              <a:rPr lang="en-US" sz="2400" dirty="0" smtClean="0"/>
              <a:t>Document stories of defense workers who, in the words of the Boeing Corporate Website “…built passenger planes, helicopters, </a:t>
            </a:r>
            <a:r>
              <a:rPr lang="en-US" sz="2400" dirty="0" err="1" smtClean="0"/>
              <a:t>warbirds</a:t>
            </a:r>
            <a:r>
              <a:rPr lang="en-US" sz="2400" dirty="0" smtClean="0"/>
              <a:t> and missiles, satellites and spacecraft. They sent astronauts to the moon and brought cultures together in harmony aboard the International Space Station. Their inventions blazed the trail for today's new technologies” while they are still alive, to preserve their records for future research and for generations to come.</a:t>
            </a:r>
          </a:p>
          <a:p>
            <a:r>
              <a:rPr lang="en-US" sz="2400" dirty="0"/>
              <a:t>I</a:t>
            </a:r>
            <a:r>
              <a:rPr lang="en-US" sz="2400" dirty="0" smtClean="0"/>
              <a:t>nterview space and defense workers who were active during the post WWII Vietnam era (1960-1975) in the St. Louis area to provide relevant historical information to the public. </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Questions</a:t>
            </a:r>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Basic Facts</a:t>
            </a:r>
            <a:endParaRPr lang="en-US" dirty="0"/>
          </a:p>
        </p:txBody>
      </p:sp>
      <p:sp>
        <p:nvSpPr>
          <p:cNvPr id="3" name="Content Placeholder 2"/>
          <p:cNvSpPr>
            <a:spLocks noGrp="1"/>
          </p:cNvSpPr>
          <p:nvPr>
            <p:ph idx="1"/>
          </p:nvPr>
        </p:nvSpPr>
        <p:spPr>
          <a:xfrm>
            <a:off x="457200" y="1417638"/>
            <a:ext cx="8229600" cy="4708525"/>
          </a:xfrm>
        </p:spPr>
        <p:txBody>
          <a:bodyPr>
            <a:noAutofit/>
          </a:bodyPr>
          <a:lstStyle/>
          <a:p>
            <a:r>
              <a:rPr lang="en-US" sz="2400" dirty="0" smtClean="0"/>
              <a:t>Nuclear program start date October 21, 1939</a:t>
            </a:r>
          </a:p>
          <a:p>
            <a:r>
              <a:rPr lang="en-US" sz="2400" dirty="0" smtClean="0"/>
              <a:t>First nuclear weapon test July 16, 1945 </a:t>
            </a:r>
          </a:p>
          <a:p>
            <a:r>
              <a:rPr lang="en-US" sz="2400" dirty="0" smtClean="0"/>
              <a:t>First fusion weapon test November 1, 1952</a:t>
            </a:r>
          </a:p>
          <a:p>
            <a:r>
              <a:rPr lang="en-US" sz="2400" dirty="0" smtClean="0"/>
              <a:t>Last nuclear test September 23, 1992 </a:t>
            </a:r>
          </a:p>
          <a:p>
            <a:r>
              <a:rPr lang="en-US" sz="2400" dirty="0" smtClean="0"/>
              <a:t>Largest yield test </a:t>
            </a:r>
            <a:r>
              <a:rPr lang="en-US" sz="2400" b="1" dirty="0" smtClean="0"/>
              <a:t>15 megaton</a:t>
            </a:r>
            <a:r>
              <a:rPr lang="en-US" sz="2400" dirty="0" smtClean="0"/>
              <a:t>(1 March 1954) </a:t>
            </a:r>
          </a:p>
          <a:p>
            <a:r>
              <a:rPr lang="en-US" sz="2400" dirty="0" smtClean="0"/>
              <a:t>Total tests </a:t>
            </a:r>
            <a:r>
              <a:rPr lang="en-US" sz="2400" b="1" dirty="0" smtClean="0"/>
              <a:t>1,054</a:t>
            </a:r>
            <a:r>
              <a:rPr lang="en-US" sz="2400" dirty="0" smtClean="0"/>
              <a:t> detonations </a:t>
            </a:r>
          </a:p>
          <a:p>
            <a:r>
              <a:rPr lang="en-US" sz="2400" dirty="0" smtClean="0"/>
              <a:t>Peak stockpile </a:t>
            </a:r>
            <a:r>
              <a:rPr lang="en-US" sz="2400" b="1" dirty="0" smtClean="0"/>
              <a:t>32,225</a:t>
            </a:r>
            <a:r>
              <a:rPr lang="en-US" sz="2400" dirty="0" smtClean="0"/>
              <a:t> warheads (1967)</a:t>
            </a:r>
          </a:p>
          <a:p>
            <a:r>
              <a:rPr lang="en-US" sz="2400" dirty="0" smtClean="0"/>
              <a:t>Current stockpile </a:t>
            </a:r>
            <a:r>
              <a:rPr lang="en-US" sz="2400" b="1" dirty="0" smtClean="0"/>
              <a:t>5,113</a:t>
            </a:r>
            <a:r>
              <a:rPr lang="en-US" sz="2400" dirty="0" smtClean="0"/>
              <a:t> total</a:t>
            </a:r>
          </a:p>
          <a:p>
            <a:r>
              <a:rPr lang="en-US" sz="2400" dirty="0" smtClean="0"/>
              <a:t>Maximum missile range </a:t>
            </a:r>
            <a:r>
              <a:rPr lang="en-US" sz="2400" b="1" dirty="0" smtClean="0"/>
              <a:t>13,000 km (8,100 mi)</a:t>
            </a:r>
            <a:r>
              <a:rPr lang="en-US" sz="2400" dirty="0" smtClean="0"/>
              <a:t> (land)</a:t>
            </a:r>
            <a:br>
              <a:rPr lang="en-US" sz="2400" dirty="0" smtClean="0"/>
            </a:br>
            <a:r>
              <a:rPr lang="en-US" sz="2400" b="1" dirty="0" smtClean="0"/>
              <a:t>12,000 km (7,500 mi)</a:t>
            </a:r>
            <a:r>
              <a:rPr lang="en-US" sz="2400" dirty="0" smtClean="0"/>
              <a:t> (sub)</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Operative American strategic nuclear forces 2011</a:t>
            </a:r>
            <a:r>
              <a:rPr lang="en-US" sz="3200" baseline="30000" dirty="0" smtClean="0"/>
              <a:t>1</a:t>
            </a:r>
            <a:endParaRPr lang="en-US" sz="3200" dirty="0"/>
          </a:p>
        </p:txBody>
      </p:sp>
      <p:sp>
        <p:nvSpPr>
          <p:cNvPr id="3" name="Content Placeholder 2"/>
          <p:cNvSpPr>
            <a:spLocks noGrp="1"/>
          </p:cNvSpPr>
          <p:nvPr>
            <p:ph idx="1"/>
          </p:nvPr>
        </p:nvSpPr>
        <p:spPr>
          <a:xfrm>
            <a:off x="457200" y="1600200"/>
            <a:ext cx="8229600" cy="4929094"/>
          </a:xfrm>
        </p:spPr>
        <p:txBody>
          <a:bodyPr/>
          <a:lstStyle/>
          <a:p>
            <a:pPr>
              <a:buNone/>
            </a:pPr>
            <a:r>
              <a:rPr lang="en-US" sz="2400" dirty="0" smtClean="0"/>
              <a:t>     							Delivery Vehicles	Warheads</a:t>
            </a:r>
          </a:p>
          <a:p>
            <a:pPr>
              <a:buNone/>
            </a:pPr>
            <a:r>
              <a:rPr lang="en-US" sz="2400" dirty="0" smtClean="0"/>
              <a:t>    </a:t>
            </a:r>
          </a:p>
          <a:p>
            <a:pPr>
              <a:buNone/>
            </a:pPr>
            <a:r>
              <a:rPr lang="en-US" sz="2400" dirty="0" smtClean="0"/>
              <a:t>     Minuteman III 			            250                   350 </a:t>
            </a:r>
          </a:p>
          <a:p>
            <a:pPr>
              <a:buNone/>
            </a:pPr>
            <a:r>
              <a:rPr lang="en-US" sz="2400" dirty="0" smtClean="0"/>
              <a:t>     Minuteman III 		                   200                   200 </a:t>
            </a:r>
          </a:p>
          <a:p>
            <a:pPr>
              <a:buNone/>
            </a:pPr>
            <a:r>
              <a:rPr lang="en-US" sz="2400" dirty="0" smtClean="0"/>
              <a:t>     ICBM (total)                                450                   550</a:t>
            </a:r>
          </a:p>
          <a:p>
            <a:pPr>
              <a:buNone/>
            </a:pPr>
            <a:r>
              <a:rPr lang="en-US" sz="2400" dirty="0" smtClean="0"/>
              <a:t>     SLBM (total)                                288                1,152</a:t>
            </a:r>
          </a:p>
          <a:p>
            <a:pPr>
              <a:buNone/>
            </a:pPr>
            <a:r>
              <a:rPr lang="en-US" sz="2400" dirty="0" smtClean="0"/>
              <a:t>     Bomber force (total)                 113                   500 </a:t>
            </a:r>
          </a:p>
          <a:p>
            <a:pPr>
              <a:buNone/>
            </a:pPr>
            <a:r>
              <a:rPr lang="en-US" sz="2400" dirty="0" smtClean="0"/>
              <a:t>     Strategic forces (total)              851                2,200 </a:t>
            </a:r>
          </a:p>
          <a:p>
            <a:endParaRPr lang="en-US" sz="2400" dirty="0" smtClean="0"/>
          </a:p>
          <a:p>
            <a:endParaRPr lang="en-US" sz="2400" dirty="0" smtClean="0"/>
          </a:p>
          <a:p>
            <a:pPr>
              <a:buNone/>
            </a:pPr>
            <a:r>
              <a:rPr lang="en-US" sz="1400" baseline="30000" dirty="0" smtClean="0"/>
              <a:t>1</a:t>
            </a:r>
            <a:r>
              <a:rPr lang="en-US" sz="1400" dirty="0" smtClean="0"/>
              <a:t> Hans M. </a:t>
            </a:r>
            <a:r>
              <a:rPr lang="en-US" sz="1400" dirty="0" err="1" smtClean="0"/>
              <a:t>Kristensen</a:t>
            </a:r>
            <a:r>
              <a:rPr lang="en-US" sz="1400" dirty="0" smtClean="0"/>
              <a:t> and Robert S. Norris, “US nuclear forces, 2011,” </a:t>
            </a:r>
            <a:r>
              <a:rPr lang="en-US" sz="1400" i="1" dirty="0" smtClean="0"/>
              <a:t>Bulletin of Atomic Scientists</a:t>
            </a:r>
            <a:r>
              <a:rPr lang="en-US" sz="1400" dirty="0" smtClean="0"/>
              <a:t>, March/April 2011 vol. 67 no. 2 66-76 .</a:t>
            </a:r>
          </a:p>
          <a:p>
            <a:endParaRPr lang="en-US" sz="1400" b="1" dirty="0" smtClean="0"/>
          </a:p>
          <a:p>
            <a:pPr>
              <a:buNone/>
            </a:pPr>
            <a:endParaRPr lang="en-US" sz="2400" baseline="30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 Louis Connection to Nuclear Weapons Production</a:t>
            </a:r>
            <a:endParaRPr lang="en-US" dirty="0"/>
          </a:p>
        </p:txBody>
      </p:sp>
      <p:sp>
        <p:nvSpPr>
          <p:cNvPr id="3" name="Content Placeholder 2"/>
          <p:cNvSpPr>
            <a:spLocks noGrp="1"/>
          </p:cNvSpPr>
          <p:nvPr>
            <p:ph idx="1"/>
          </p:nvPr>
        </p:nvSpPr>
        <p:spPr/>
        <p:txBody>
          <a:bodyPr>
            <a:noAutofit/>
          </a:bodyPr>
          <a:lstStyle/>
          <a:p>
            <a:r>
              <a:rPr lang="en-US" sz="2000" dirty="0" smtClean="0"/>
              <a:t>Uranium for first atomic sustained reaction (1942) was processed in downtown St. Louis at Mallinckrodt Chemical Works – without MCW the chain reaction would have been delayed by months or years or not even happened.</a:t>
            </a:r>
          </a:p>
          <a:p>
            <a:r>
              <a:rPr lang="en-US" sz="2000" dirty="0" smtClean="0"/>
              <a:t>MCW processed 50,000 tons of uranium at its downtown facility between 1942-1957</a:t>
            </a:r>
          </a:p>
          <a:p>
            <a:r>
              <a:rPr lang="en-US" sz="2000" dirty="0" smtClean="0"/>
              <a:t>1942-1968  MCW/Weldon Spring produced more uranium for the US atomic/nuclear weapons program than any other facility and remember the arsenal reached its peak in 1967 with </a:t>
            </a:r>
            <a:r>
              <a:rPr lang="en-US" sz="2000" b="1" dirty="0" smtClean="0"/>
              <a:t>32,225 warheads </a:t>
            </a:r>
            <a:r>
              <a:rPr lang="en-US" sz="2000" dirty="0" smtClean="0"/>
              <a:t>of uranium metal, plutonium and thorium.</a:t>
            </a:r>
          </a:p>
          <a:p>
            <a:r>
              <a:rPr lang="en-US" sz="2000" dirty="0" smtClean="0"/>
              <a:t>Additionally Dow Madison produced the thorium alloy HK-31A which was used in the atomic bomb trigger and for different components of missiles, jets and planes for Boeing.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a:t>
            </a:r>
            <a:endParaRPr lang="en-US" dirty="0"/>
          </a:p>
        </p:txBody>
      </p:sp>
      <p:sp>
        <p:nvSpPr>
          <p:cNvPr id="3" name="Content Placeholder 2"/>
          <p:cNvSpPr>
            <a:spLocks noGrp="1"/>
          </p:cNvSpPr>
          <p:nvPr>
            <p:ph idx="1"/>
          </p:nvPr>
        </p:nvSpPr>
        <p:spPr/>
        <p:txBody>
          <a:bodyPr/>
          <a:lstStyle/>
          <a:p>
            <a:r>
              <a:rPr lang="en-US" sz="2800" dirty="0" smtClean="0"/>
              <a:t>As a result 1.45 million cubic yards of nuclear waste has been strewn across the St. Louis and Metro-East area.</a:t>
            </a:r>
          </a:p>
          <a:p>
            <a:r>
              <a:rPr lang="en-US" sz="2800" dirty="0" smtClean="0"/>
              <a:t>Potentially 6,000 atomic weapons workers have been negatively impacted by this work, countless citizens have risked exposure and the environment has been irrevocably damaged.</a:t>
            </a:r>
          </a:p>
          <a:p>
            <a:r>
              <a:rPr lang="en-US" sz="2800" dirty="0" smtClean="0"/>
              <a:t>Workers at Boeing may have been exposed to HK-31A.</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EEOICPA</a:t>
            </a:r>
            <a:endParaRPr lang="en-US" dirty="0"/>
          </a:p>
        </p:txBody>
      </p:sp>
      <p:sp>
        <p:nvSpPr>
          <p:cNvPr id="3" name="Content Placeholder 2"/>
          <p:cNvSpPr>
            <a:spLocks noGrp="1"/>
          </p:cNvSpPr>
          <p:nvPr>
            <p:ph idx="1"/>
          </p:nvPr>
        </p:nvSpPr>
        <p:spPr>
          <a:xfrm>
            <a:off x="457200" y="1417638"/>
            <a:ext cx="8229600" cy="4525963"/>
          </a:xfrm>
        </p:spPr>
        <p:txBody>
          <a:bodyPr/>
          <a:lstStyle/>
          <a:p>
            <a:r>
              <a:rPr lang="en-US" sz="2400" dirty="0" smtClean="0"/>
              <a:t>The Energy Employees Occupational Illness Compensation Program Act (EEOICPA) was enacted to provide compensation and medical benefits to employees who worked at certain Department of Energy (DOE) facilities, including contractors and subcontractors at those locations, and certain of its vendors.</a:t>
            </a:r>
          </a:p>
          <a:p>
            <a:r>
              <a:rPr lang="en-US" sz="2400" dirty="0" smtClean="0"/>
              <a:t>Problems</a:t>
            </a:r>
          </a:p>
          <a:p>
            <a:pPr lvl="1"/>
            <a:r>
              <a:rPr lang="en-US" sz="2400" dirty="0" smtClean="0"/>
              <a:t>Burden of proof shifted from government to workers</a:t>
            </a:r>
          </a:p>
          <a:p>
            <a:pPr lvl="1"/>
            <a:r>
              <a:rPr lang="en-US" sz="2400" dirty="0" smtClean="0"/>
              <a:t>Government retrieved existing documents relevant to compensation</a:t>
            </a:r>
          </a:p>
          <a:p>
            <a:pPr lvl="1"/>
            <a:r>
              <a:rPr lang="en-US" sz="2400" dirty="0" smtClean="0"/>
              <a:t>300,000 workers across the United States have been exposed only 43,000 have been paid. Out of 6,000 workers in St. Louis/Metro-East only 1600 have been paid.</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Enter the IUR</a:t>
            </a:r>
            <a:endParaRPr lang="en-US" dirty="0"/>
          </a:p>
        </p:txBody>
      </p:sp>
      <p:sp>
        <p:nvSpPr>
          <p:cNvPr id="3" name="Content Placeholder 2"/>
          <p:cNvSpPr>
            <a:spLocks noGrp="1"/>
          </p:cNvSpPr>
          <p:nvPr>
            <p:ph idx="1"/>
          </p:nvPr>
        </p:nvSpPr>
        <p:spPr/>
        <p:txBody>
          <a:bodyPr/>
          <a:lstStyle/>
          <a:p>
            <a:r>
              <a:rPr lang="en-US" dirty="0" smtClean="0"/>
              <a:t>IUR provided resources to assist with the recording of oral histories of former AWE in the area to preserve their story and help uncover information to help them pursue their compensation claims.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did we learn from the workers?</a:t>
            </a:r>
            <a:endParaRPr lang="en-US" dirty="0"/>
          </a:p>
        </p:txBody>
      </p:sp>
      <p:sp>
        <p:nvSpPr>
          <p:cNvPr id="3" name="Content Placeholder 2"/>
          <p:cNvSpPr>
            <a:spLocks noGrp="1"/>
          </p:cNvSpPr>
          <p:nvPr>
            <p:ph idx="1"/>
          </p:nvPr>
        </p:nvSpPr>
        <p:spPr/>
        <p:txBody>
          <a:bodyPr>
            <a:normAutofit/>
          </a:bodyPr>
          <a:lstStyle/>
          <a:p>
            <a:r>
              <a:rPr lang="en-US" sz="2400" dirty="0" smtClean="0"/>
              <a:t>Where radioactive materials stored and what kinds of materials were in the plants</a:t>
            </a:r>
          </a:p>
          <a:p>
            <a:r>
              <a:rPr lang="en-US" sz="2400" dirty="0" smtClean="0"/>
              <a:t>What kinds of projects were worked on: bomb components, missile fuselages, wings, etc.</a:t>
            </a:r>
          </a:p>
          <a:p>
            <a:r>
              <a:rPr lang="en-US" sz="2400" dirty="0" smtClean="0"/>
              <a:t>What a day in the life of a AWE looked liked</a:t>
            </a:r>
          </a:p>
          <a:p>
            <a:r>
              <a:rPr lang="en-US" sz="2400" dirty="0" smtClean="0"/>
              <a:t>Oath of loyalty, espionage, impact of crises on work and production</a:t>
            </a:r>
          </a:p>
          <a:p>
            <a:r>
              <a:rPr lang="en-US" sz="2400" dirty="0" smtClean="0"/>
              <a:t>Protection equipment: absence or presence</a:t>
            </a:r>
          </a:p>
          <a:p>
            <a:r>
              <a:rPr lang="en-US" sz="2400" dirty="0" smtClean="0"/>
              <a:t>What it meant to be on first line of defense</a:t>
            </a:r>
          </a:p>
          <a:p>
            <a:pPr>
              <a:buNone/>
            </a:pP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Oral Histories</a:t>
            </a:r>
            <a:endParaRPr lang="en-US" dirty="0"/>
          </a:p>
        </p:txBody>
      </p:sp>
      <p:sp>
        <p:nvSpPr>
          <p:cNvPr id="3" name="Content Placeholder 2"/>
          <p:cNvSpPr>
            <a:spLocks noGrp="1"/>
          </p:cNvSpPr>
          <p:nvPr>
            <p:ph idx="1"/>
          </p:nvPr>
        </p:nvSpPr>
        <p:spPr/>
        <p:txBody>
          <a:bodyPr/>
          <a:lstStyle/>
          <a:p>
            <a:r>
              <a:rPr lang="en-US" sz="2800" dirty="0" smtClean="0"/>
              <a:t>In combination with the collection of primary documents, oral histories confirmed or challenged existing knowledge of the nuclear complexes.</a:t>
            </a:r>
          </a:p>
          <a:p>
            <a:r>
              <a:rPr lang="en-US" sz="2800" dirty="0" smtClean="0"/>
              <a:t>Most importantly what the daily operations were at two of the most important atomic/nuclear facilities in the USA</a:t>
            </a:r>
          </a:p>
          <a:p>
            <a:r>
              <a:rPr lang="en-US" sz="2800" dirty="0" smtClean="0"/>
              <a:t>These in turn have allowed 1/3 of workers to be compensated – one of the highest numbers of compensation across the US.</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99</TotalTime>
  <Words>658</Words>
  <Application>Microsoft Office PowerPoint</Application>
  <PresentationFormat>On-screen Show (4:3)</PresentationFormat>
  <Paragraphs>55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Oral History: Preserve the Work Experience of Defense Workers in America During the Nuclear Legacy of the Post WWII Era</vt:lpstr>
      <vt:lpstr>Some Basic Facts</vt:lpstr>
      <vt:lpstr>Operative American strategic nuclear forces 20111</vt:lpstr>
      <vt:lpstr>St. Louis Connection to Nuclear Weapons Production</vt:lpstr>
      <vt:lpstr>Consequences</vt:lpstr>
      <vt:lpstr>EEOICPA</vt:lpstr>
      <vt:lpstr>Enter the IUR</vt:lpstr>
      <vt:lpstr>What did we learn from the workers?</vt:lpstr>
      <vt:lpstr>Impact of Oral Histories</vt:lpstr>
      <vt:lpstr>Next Phase</vt:lpstr>
      <vt:lpstr>Questions</vt:lpstr>
    </vt:vector>
  </TitlesOfParts>
  <Company>SIUE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Denise DeGarmo</dc:creator>
  <cp:lastModifiedBy>carrie smolar</cp:lastModifiedBy>
  <cp:revision>5</cp:revision>
  <dcterms:created xsi:type="dcterms:W3CDTF">2011-05-08T14:43:14Z</dcterms:created>
  <dcterms:modified xsi:type="dcterms:W3CDTF">2011-05-09T19:03:35Z</dcterms:modified>
</cp:coreProperties>
</file>